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AF4"/>
          </a:solidFill>
        </a:fill>
      </a:tcStyle>
    </a:wholeTbl>
    <a:band2H>
      <a:tcTxStyle b="def" i="def"/>
      <a:tcStyle>
        <a:tcBdr/>
        <a:fill>
          <a:solidFill>
            <a:srgbClr val="E7F5FA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F4D4"/>
          </a:solidFill>
        </a:fill>
      </a:tcStyle>
    </a:wholeTbl>
    <a:band2H>
      <a:tcTxStyle b="def" i="def"/>
      <a:tcStyle>
        <a:tcBdr/>
        <a:fill>
          <a:solidFill>
            <a:srgbClr val="F1FAEB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ECA"/>
          </a:solidFill>
        </a:fill>
      </a:tcStyle>
    </a:wholeTbl>
    <a:band2H>
      <a:tcTxStyle b="def" i="def"/>
      <a:tcStyle>
        <a:tcBdr/>
        <a:fill>
          <a:solidFill>
            <a:srgbClr val="FFE8E6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ick to edit presentation title"/>
          <p:cNvSpPr txBox="1"/>
          <p:nvPr>
            <p:ph type="title" hasCustomPrompt="1"/>
          </p:nvPr>
        </p:nvSpPr>
        <p:spPr>
          <a:xfrm>
            <a:off x="3200400" y="2811053"/>
            <a:ext cx="8991600" cy="126129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presentation title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3200400" y="4061038"/>
            <a:ext cx="6580189" cy="58092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None/>
              <a:defRPr>
                <a:solidFill>
                  <a:srgbClr val="FFFFFF"/>
                </a:solidFill>
              </a:defRPr>
            </a:lvl1pPr>
            <a:lvl2pPr algn="ctr">
              <a:buChar char="•"/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Rectangle 7"/>
          <p:cNvSpPr/>
          <p:nvPr/>
        </p:nvSpPr>
        <p:spPr>
          <a:xfrm>
            <a:off x="9780588" y="269861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676525" cy="51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8825" y="1"/>
            <a:ext cx="2543175" cy="593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29" name="Body Level One…"/>
          <p:cNvSpPr txBox="1"/>
          <p:nvPr>
            <p:ph type="body" sz="half" idx="1"/>
          </p:nvPr>
        </p:nvSpPr>
        <p:spPr>
          <a:xfrm>
            <a:off x="431999" y="1511999"/>
            <a:ext cx="5472002" cy="468000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/>
          <p:nvPr>
            <p:ph type="body" sz="half" idx="21"/>
          </p:nvPr>
        </p:nvSpPr>
        <p:spPr>
          <a:xfrm>
            <a:off x="6299887" y="1511250"/>
            <a:ext cx="5472114" cy="468000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431999" y="1511999"/>
            <a:ext cx="3600002" cy="46792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Text Placeholder 4"/>
          <p:cNvSpPr/>
          <p:nvPr>
            <p:ph type="body" sz="half" idx="21"/>
          </p:nvPr>
        </p:nvSpPr>
        <p:spPr>
          <a:xfrm>
            <a:off x="4301549" y="1511476"/>
            <a:ext cx="3600451" cy="4679249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41" name="Text Placeholder 5"/>
          <p:cNvSpPr/>
          <p:nvPr>
            <p:ph type="body" sz="half" idx="22"/>
          </p:nvPr>
        </p:nvSpPr>
        <p:spPr>
          <a:xfrm>
            <a:off x="8171550" y="1511474"/>
            <a:ext cx="3600451" cy="467925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431999" y="1511999"/>
            <a:ext cx="2160001" cy="46792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4"/>
          <p:cNvSpPr/>
          <p:nvPr>
            <p:ph type="body" sz="quarter" idx="21"/>
          </p:nvPr>
        </p:nvSpPr>
        <p:spPr>
          <a:xfrm>
            <a:off x="2726412" y="1511999"/>
            <a:ext cx="2160589" cy="467925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52" name="Text Placeholder 5"/>
          <p:cNvSpPr/>
          <p:nvPr>
            <p:ph type="body" sz="quarter" idx="22"/>
          </p:nvPr>
        </p:nvSpPr>
        <p:spPr>
          <a:xfrm>
            <a:off x="5021412" y="1511999"/>
            <a:ext cx="2160589" cy="467925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53" name="Text Placeholder 6"/>
          <p:cNvSpPr/>
          <p:nvPr>
            <p:ph type="body" sz="quarter" idx="23"/>
          </p:nvPr>
        </p:nvSpPr>
        <p:spPr>
          <a:xfrm>
            <a:off x="7316412" y="1507534"/>
            <a:ext cx="2160589" cy="467925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54" name="Text Placeholder 7"/>
          <p:cNvSpPr/>
          <p:nvPr>
            <p:ph type="body" sz="quarter" idx="24"/>
          </p:nvPr>
        </p:nvSpPr>
        <p:spPr>
          <a:xfrm>
            <a:off x="9611411" y="1507535"/>
            <a:ext cx="2160589" cy="4683715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lick to edit presentation title"/>
          <p:cNvSpPr txBox="1"/>
          <p:nvPr>
            <p:ph type="title" hasCustomPrompt="1"/>
          </p:nvPr>
        </p:nvSpPr>
        <p:spPr>
          <a:xfrm>
            <a:off x="3200400" y="2811053"/>
            <a:ext cx="8991600" cy="126129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presentation title</a:t>
            </a:r>
          </a:p>
        </p:txBody>
      </p:sp>
      <p:sp>
        <p:nvSpPr>
          <p:cNvPr id="163" name="Body Level One…"/>
          <p:cNvSpPr txBox="1"/>
          <p:nvPr>
            <p:ph type="body" sz="quarter" idx="1"/>
          </p:nvPr>
        </p:nvSpPr>
        <p:spPr>
          <a:xfrm>
            <a:off x="3200400" y="4061038"/>
            <a:ext cx="6580189" cy="58092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None/>
              <a:defRPr>
                <a:solidFill>
                  <a:srgbClr val="FFFFFF"/>
                </a:solidFill>
              </a:defRPr>
            </a:lvl1pPr>
            <a:lvl2pPr algn="ctr">
              <a:buChar char="•"/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Rectangle 7"/>
          <p:cNvSpPr/>
          <p:nvPr/>
        </p:nvSpPr>
        <p:spPr>
          <a:xfrm>
            <a:off x="9780588" y="269861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lick to edit section divider"/>
          <p:cNvSpPr txBox="1"/>
          <p:nvPr>
            <p:ph type="title" hasCustomPrompt="1"/>
          </p:nvPr>
        </p:nvSpPr>
        <p:spPr>
          <a:xfrm>
            <a:off x="-1700" y="2156225"/>
            <a:ext cx="5958000" cy="19584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b="0" spc="-300"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176" name="Rectangle 7"/>
          <p:cNvSpPr/>
          <p:nvPr/>
        </p:nvSpPr>
        <p:spPr>
          <a:xfrm>
            <a:off x="0" y="5209682"/>
            <a:ext cx="2411412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0" y="4114627"/>
            <a:ext cx="5956300" cy="109505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>
              <a:buSzTx/>
              <a:buNone/>
              <a:defRPr>
                <a:solidFill>
                  <a:srgbClr val="FFFFFF"/>
                </a:solidFill>
              </a:defRPr>
            </a:lvl1pPr>
            <a:lvl2pPr>
              <a:buChar char="•"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89" name="Body Level One…"/>
          <p:cNvSpPr txBox="1"/>
          <p:nvPr>
            <p:ph type="body" idx="1"/>
          </p:nvPr>
        </p:nvSpPr>
        <p:spPr>
          <a:xfrm>
            <a:off x="431999" y="1008000"/>
            <a:ext cx="11328002" cy="5183250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" name="Body Level One…"/>
          <p:cNvSpPr txBox="1"/>
          <p:nvPr>
            <p:ph type="body" sz="half" idx="1"/>
          </p:nvPr>
        </p:nvSpPr>
        <p:spPr>
          <a:xfrm>
            <a:off x="6311886" y="1007249"/>
            <a:ext cx="5460115" cy="5169715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Rectangle 10"/>
          <p:cNvSpPr/>
          <p:nvPr/>
        </p:nvSpPr>
        <p:spPr>
          <a:xfrm>
            <a:off x="431799" y="1016230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Rectangle 11"/>
          <p:cNvSpPr/>
          <p:nvPr/>
        </p:nvSpPr>
        <p:spPr>
          <a:xfrm>
            <a:off x="6299887" y="1016230"/>
            <a:ext cx="1984176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Body Level One…"/>
          <p:cNvSpPr txBox="1"/>
          <p:nvPr>
            <p:ph type="body" sz="quarter" idx="1"/>
          </p:nvPr>
        </p:nvSpPr>
        <p:spPr>
          <a:xfrm>
            <a:off x="431800" y="1224127"/>
            <a:ext cx="5448116" cy="35877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 sz="2400"/>
            </a:lvl1pPr>
            <a:lvl2pPr marL="0" indent="457200">
              <a:buSzTx/>
              <a:buNone/>
              <a:defRPr b="1" sz="2400"/>
            </a:lvl2pPr>
            <a:lvl3pPr marL="0" indent="914400">
              <a:buSzTx/>
              <a:buNone/>
              <a:defRPr b="1" sz="2400"/>
            </a:lvl3pPr>
            <a:lvl4pPr marL="0" indent="1371600">
              <a:buSzTx/>
              <a:buNone/>
              <a:defRPr b="1" sz="2400"/>
            </a:lvl4pPr>
            <a:lvl5pPr marL="0" indent="1828800">
              <a:buSz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Text Placeholder 4"/>
          <p:cNvSpPr/>
          <p:nvPr>
            <p:ph type="body" sz="quarter" idx="21"/>
          </p:nvPr>
        </p:nvSpPr>
        <p:spPr>
          <a:xfrm>
            <a:off x="6312086" y="1224127"/>
            <a:ext cx="5447915" cy="35877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3932039" cy="1411277"/>
          </a:xfrm>
          <a:prstGeom prst="rect">
            <a:avLst/>
          </a:prstGeom>
        </p:spPr>
        <p:txBody>
          <a:bodyPr anchor="b"/>
          <a:lstStyle/>
          <a:p>
            <a:pPr/>
            <a:r>
              <a:t>Click to edit page title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Rectangle 10"/>
          <p:cNvSpPr/>
          <p:nvPr/>
        </p:nvSpPr>
        <p:spPr>
          <a:xfrm>
            <a:off x="431799" y="1892925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ody Level One…"/>
          <p:cNvSpPr txBox="1"/>
          <p:nvPr>
            <p:ph type="body" idx="1"/>
          </p:nvPr>
        </p:nvSpPr>
        <p:spPr>
          <a:xfrm>
            <a:off x="4788815" y="432001"/>
            <a:ext cx="6971185" cy="54290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  <a:defRPr sz="2000"/>
            </a:lvl1pPr>
            <a:lvl2pPr marL="573616" indent="-306916">
              <a:buFont typeface="Arial"/>
              <a:buChar char="•"/>
              <a:defRPr sz="2000"/>
            </a:lvl2pPr>
            <a:lvl3pPr marL="876300" indent="-333375">
              <a:buFont typeface="Arial"/>
              <a:defRPr sz="2000"/>
            </a:lvl3pPr>
            <a:lvl4pPr marL="1190625" indent="-381000">
              <a:buFont typeface="Arial"/>
              <a:defRPr sz="2000"/>
            </a:lvl4pPr>
            <a:lvl5pPr marL="1457325" indent="-381000">
              <a:buFont typeface="Arial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ext Placeholder 3"/>
          <p:cNvSpPr/>
          <p:nvPr>
            <p:ph type="body" sz="quarter" idx="21"/>
          </p:nvPr>
        </p:nvSpPr>
        <p:spPr>
          <a:xfrm>
            <a:off x="431999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3932039" cy="1411277"/>
          </a:xfrm>
          <a:prstGeom prst="rect">
            <a:avLst/>
          </a:prstGeom>
        </p:spPr>
        <p:txBody>
          <a:bodyPr anchor="b"/>
          <a:lstStyle/>
          <a:p>
            <a:pPr/>
            <a:r>
              <a:t>Click to edit page title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Rectangle 10"/>
          <p:cNvSpPr/>
          <p:nvPr/>
        </p:nvSpPr>
        <p:spPr>
          <a:xfrm>
            <a:off x="431799" y="1892925"/>
            <a:ext cx="1984177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Body Level One…"/>
          <p:cNvSpPr txBox="1"/>
          <p:nvPr>
            <p:ph type="body" sz="quarter" idx="1"/>
          </p:nvPr>
        </p:nvSpPr>
        <p:spPr>
          <a:xfrm>
            <a:off x="431999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Picture Placeholder 2"/>
          <p:cNvSpPr/>
          <p:nvPr>
            <p:ph type="pic" idx="21"/>
          </p:nvPr>
        </p:nvSpPr>
        <p:spPr>
          <a:xfrm>
            <a:off x="4788815" y="432001"/>
            <a:ext cx="6971185" cy="54290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1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ick to edit section divider"/>
          <p:cNvSpPr txBox="1"/>
          <p:nvPr>
            <p:ph type="title" hasCustomPrompt="1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235700" y="4148859"/>
            <a:ext cx="5956300" cy="110056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Master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ectangle 7"/>
          <p:cNvSpPr/>
          <p:nvPr/>
        </p:nvSpPr>
        <p:spPr>
          <a:xfrm>
            <a:off x="9780588" y="524778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41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9" name="Body Level One…"/>
          <p:cNvSpPr txBox="1"/>
          <p:nvPr>
            <p:ph type="body" sz="half" idx="1"/>
          </p:nvPr>
        </p:nvSpPr>
        <p:spPr>
          <a:xfrm>
            <a:off x="1664369" y="2033588"/>
            <a:ext cx="8863264" cy="27908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z="6000"/>
            </a:lvl1pPr>
            <a:lvl2pPr marL="0" indent="266700" algn="ctr">
              <a:buSzTx/>
              <a:buNone/>
              <a:defRPr sz="6000"/>
            </a:lvl2pPr>
            <a:lvl3pPr marL="1685925" indent="-1143000" algn="ctr">
              <a:defRPr sz="6000"/>
            </a:lvl3pPr>
            <a:lvl4pPr marL="1952625" indent="-1143000" algn="ctr">
              <a:defRPr sz="6000"/>
            </a:lvl4pPr>
            <a:lvl5pPr marL="2219325" indent="-1143000" algn="ctr"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74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5" name="Comparison Left Placeholder 1"/>
          <p:cNvSpPr/>
          <p:nvPr>
            <p:ph type="body" sz="quarter" idx="21"/>
          </p:nvPr>
        </p:nvSpPr>
        <p:spPr>
          <a:xfrm>
            <a:off x="431998" y="2307688"/>
            <a:ext cx="5472004" cy="36000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276" name="Text Placeholder 4"/>
          <p:cNvSpPr/>
          <p:nvPr>
            <p:ph type="body" sz="half" idx="22"/>
          </p:nvPr>
        </p:nvSpPr>
        <p:spPr>
          <a:xfrm>
            <a:off x="6299887" y="2812214"/>
            <a:ext cx="5472115" cy="3379037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5" name="Rectangle 27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6" name="Freeform: Shape 30"/>
          <p:cNvSpPr/>
          <p:nvPr/>
        </p:nvSpPr>
        <p:spPr>
          <a:xfrm>
            <a:off x="-1" y="6371351"/>
            <a:ext cx="9780104" cy="43200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7" name="Rectangle 8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8" name="Rectangle 28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9" name="Straight Connector 17"/>
          <p:cNvSpPr/>
          <p:nvPr/>
        </p:nvSpPr>
        <p:spPr>
          <a:xfrm flipH="1" flipV="1">
            <a:off x="0" y="6371350"/>
            <a:ext cx="12192003" cy="4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0" name="Thank You"/>
          <p:cNvSpPr txBox="1"/>
          <p:nvPr>
            <p:ph type="title" hasCustomPrompt="1"/>
          </p:nvPr>
        </p:nvSpPr>
        <p:spPr>
          <a:xfrm>
            <a:off x="8458200" y="2798353"/>
            <a:ext cx="3733800" cy="101368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Thank You</a:t>
            </a:r>
          </a:p>
        </p:txBody>
      </p:sp>
      <p:sp>
        <p:nvSpPr>
          <p:cNvPr id="291" name="Body Level One…"/>
          <p:cNvSpPr txBox="1"/>
          <p:nvPr>
            <p:ph type="body" sz="quarter" idx="1" hasCustomPrompt="1"/>
          </p:nvPr>
        </p:nvSpPr>
        <p:spPr>
          <a:xfrm>
            <a:off x="8458200" y="3957704"/>
            <a:ext cx="2910342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Full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2" name="Text Placeholder 6"/>
          <p:cNvSpPr/>
          <p:nvPr>
            <p:ph type="body" sz="quarter" idx="21" hasCustomPrompt="1"/>
          </p:nvPr>
        </p:nvSpPr>
        <p:spPr>
          <a:xfrm>
            <a:off x="8458199" y="4306722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Phone Number</a:t>
            </a:r>
          </a:p>
        </p:txBody>
      </p:sp>
      <p:sp>
        <p:nvSpPr>
          <p:cNvPr id="293" name="Text Placeholder 7"/>
          <p:cNvSpPr/>
          <p:nvPr>
            <p:ph type="body" sz="quarter" idx="22" hasCustomPrompt="1"/>
          </p:nvPr>
        </p:nvSpPr>
        <p:spPr>
          <a:xfrm>
            <a:off x="8458199" y="4655739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Email or Social Media Handle</a:t>
            </a:r>
          </a:p>
        </p:txBody>
      </p:sp>
      <p:sp>
        <p:nvSpPr>
          <p:cNvPr id="294" name="Text Placeholder 8"/>
          <p:cNvSpPr/>
          <p:nvPr>
            <p:ph type="body" sz="quarter" idx="23" hasCustomPrompt="1"/>
          </p:nvPr>
        </p:nvSpPr>
        <p:spPr>
          <a:xfrm>
            <a:off x="8458199" y="5004756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Company Website</a:t>
            </a:r>
          </a:p>
        </p:txBody>
      </p:sp>
      <p:sp>
        <p:nvSpPr>
          <p:cNvPr id="295" name="Rectangle 14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Rectangle 13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7" name="Rectangle 12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Rectangle 7"/>
          <p:cNvSpPr/>
          <p:nvPr/>
        </p:nvSpPr>
        <p:spPr>
          <a:xfrm>
            <a:off x="8458200" y="2685912"/>
            <a:ext cx="3733800" cy="1148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7" name="Rectangle 27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8" name="Freeform: Shape 30"/>
          <p:cNvSpPr/>
          <p:nvPr/>
        </p:nvSpPr>
        <p:spPr>
          <a:xfrm>
            <a:off x="-1" y="6371351"/>
            <a:ext cx="9780104" cy="43200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9" name="Rectangle 8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0" name="Rectangle 28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1" name="Straight Connector 17"/>
          <p:cNvSpPr/>
          <p:nvPr/>
        </p:nvSpPr>
        <p:spPr>
          <a:xfrm flipH="1" flipV="1">
            <a:off x="0" y="6371350"/>
            <a:ext cx="12192003" cy="4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2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3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313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4" name="Comparison Left Placeholder 1"/>
          <p:cNvSpPr/>
          <p:nvPr>
            <p:ph type="body" sz="quarter" idx="21"/>
          </p:nvPr>
        </p:nvSpPr>
        <p:spPr>
          <a:xfrm>
            <a:off x="431998" y="2307688"/>
            <a:ext cx="5472004" cy="360003"/>
          </a:xfrm>
          <a:prstGeom prst="rect">
            <a:avLst/>
          </a:prstGeom>
        </p:spPr>
        <p:txBody>
          <a:bodyPr/>
          <a:lstStyle/>
          <a:p>
            <a:pPr>
              <a:buFont typeface="Calibri"/>
            </a:pPr>
          </a:p>
        </p:txBody>
      </p:sp>
      <p:sp>
        <p:nvSpPr>
          <p:cNvPr id="315" name="Text Placeholder 4"/>
          <p:cNvSpPr/>
          <p:nvPr>
            <p:ph type="body" sz="half" idx="22"/>
          </p:nvPr>
        </p:nvSpPr>
        <p:spPr>
          <a:xfrm>
            <a:off x="6299887" y="2812214"/>
            <a:ext cx="5472115" cy="3379038"/>
          </a:xfrm>
          <a:prstGeom prst="rect">
            <a:avLst/>
          </a:prstGeom>
        </p:spPr>
        <p:txBody>
          <a:bodyPr/>
          <a:lstStyle/>
          <a:p>
            <a:pPr>
              <a:buFont typeface="Calibri"/>
            </a:pP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er Slide 2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ick to edit section divider"/>
          <p:cNvSpPr txBox="1"/>
          <p:nvPr>
            <p:ph type="title" hasCustomPrompt="1"/>
          </p:nvPr>
        </p:nvSpPr>
        <p:spPr>
          <a:xfrm>
            <a:off x="-1700" y="2156225"/>
            <a:ext cx="5958000" cy="19584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b="0" spc="-300"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46" name="Body Level One…"/>
          <p:cNvSpPr txBox="1"/>
          <p:nvPr>
            <p:ph type="body" sz="quarter" idx="1" hasCustomPrompt="1"/>
          </p:nvPr>
        </p:nvSpPr>
        <p:spPr>
          <a:xfrm>
            <a:off x="0" y="4110759"/>
            <a:ext cx="5956300" cy="110056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Master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Rectangle 7"/>
          <p:cNvSpPr/>
          <p:nvPr/>
        </p:nvSpPr>
        <p:spPr>
          <a:xfrm>
            <a:off x="0" y="5209682"/>
            <a:ext cx="2411412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6"/>
          <p:cNvSpPr/>
          <p:nvPr>
            <p:ph type="pic" idx="21"/>
          </p:nvPr>
        </p:nvSpPr>
        <p:spPr>
          <a:xfrm>
            <a:off x="6096000" y="-2"/>
            <a:ext cx="6096000" cy="63713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Edit page title"/>
          <p:cNvSpPr txBox="1"/>
          <p:nvPr>
            <p:ph type="title" hasCustomPrompt="1"/>
          </p:nvPr>
        </p:nvSpPr>
        <p:spPr>
          <a:xfrm>
            <a:off x="7111800" y="3802898"/>
            <a:ext cx="4648201" cy="985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pc="-300" sz="6000"/>
            </a:lvl1pPr>
          </a:lstStyle>
          <a:p>
            <a:pPr/>
            <a:r>
              <a:t>Edit page title</a:t>
            </a:r>
          </a:p>
        </p:txBody>
      </p:sp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7111800" y="4787900"/>
            <a:ext cx="4648201" cy="11628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Rectangle 7"/>
          <p:cNvSpPr/>
          <p:nvPr/>
        </p:nvSpPr>
        <p:spPr>
          <a:xfrm>
            <a:off x="9348588" y="3700774"/>
            <a:ext cx="2411413" cy="11482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/>
          <p:nvPr>
            <p:ph type="pic" idx="21"/>
          </p:nvPr>
        </p:nvSpPr>
        <p:spPr>
          <a:xfrm>
            <a:off x="0" y="-2"/>
            <a:ext cx="6096000" cy="63713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" name="Click to edit page title"/>
          <p:cNvSpPr txBox="1"/>
          <p:nvPr>
            <p:ph type="title" hasCustomPrompt="1"/>
          </p:nvPr>
        </p:nvSpPr>
        <p:spPr>
          <a:xfrm>
            <a:off x="5118100" y="1869794"/>
            <a:ext cx="6641901" cy="1124347"/>
          </a:xfrm>
          <a:prstGeom prst="rect">
            <a:avLst/>
          </a:prstGeom>
          <a:solidFill>
            <a:srgbClr val="F2F2F2"/>
          </a:solidFill>
        </p:spPr>
        <p:txBody>
          <a:bodyPr lIns="179999" tIns="179999" rIns="179999" bIns="179999"/>
          <a:lstStyle>
            <a:lvl1pPr>
              <a:defRPr spc="-300" sz="6000"/>
            </a:lvl1pPr>
          </a:lstStyle>
          <a:p>
            <a:pPr/>
            <a:r>
              <a:t>Click to edit page title</a:t>
            </a:r>
          </a:p>
        </p:txBody>
      </p:sp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5118334" y="2994141"/>
            <a:ext cx="6641627" cy="59015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Rectangle 7"/>
          <p:cNvSpPr/>
          <p:nvPr/>
        </p:nvSpPr>
        <p:spPr>
          <a:xfrm>
            <a:off x="9775824" y="1762068"/>
            <a:ext cx="1984176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Comparison Left Placeholder 1"/>
          <p:cNvSpPr/>
          <p:nvPr>
            <p:ph type="body" sz="quarter" idx="21"/>
          </p:nvPr>
        </p:nvSpPr>
        <p:spPr>
          <a:xfrm>
            <a:off x="431999" y="2307688"/>
            <a:ext cx="5472002" cy="360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2400"/>
            </a:pPr>
          </a:p>
        </p:txBody>
      </p:sp>
      <p:sp>
        <p:nvSpPr>
          <p:cNvPr id="83" name="Comparison Left Placeholder 2"/>
          <p:cNvSpPr/>
          <p:nvPr>
            <p:ph type="body" sz="quarter" idx="22"/>
          </p:nvPr>
        </p:nvSpPr>
        <p:spPr>
          <a:xfrm>
            <a:off x="6299999" y="2308213"/>
            <a:ext cx="5472002" cy="35877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2400"/>
            </a:pPr>
          </a:p>
        </p:txBody>
      </p:sp>
      <p:sp>
        <p:nvSpPr>
          <p:cNvPr id="84" name="Text Placeholder 4"/>
          <p:cNvSpPr/>
          <p:nvPr>
            <p:ph type="body" sz="half" idx="23"/>
          </p:nvPr>
        </p:nvSpPr>
        <p:spPr>
          <a:xfrm>
            <a:off x="6299887" y="2812214"/>
            <a:ext cx="5472114" cy="3379037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" name="Rectangle 9"/>
          <p:cNvSpPr/>
          <p:nvPr/>
        </p:nvSpPr>
        <p:spPr>
          <a:xfrm>
            <a:off x="431799" y="2100316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Rectangle 10"/>
          <p:cNvSpPr/>
          <p:nvPr/>
        </p:nvSpPr>
        <p:spPr>
          <a:xfrm>
            <a:off x="6299887" y="2100316"/>
            <a:ext cx="1984176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6096000" y="5359400"/>
            <a:ext cx="5664001" cy="565899"/>
          </a:xfrm>
          <a:prstGeom prst="rect">
            <a:avLst/>
          </a:prstGeo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algn="r">
              <a:buChar char="•"/>
              <a:defRPr>
                <a:solidFill>
                  <a:srgbClr val="FFFFFF"/>
                </a:solidFill>
              </a:defRPr>
            </a:lvl2pPr>
            <a:lvl3pPr algn="r">
              <a:defRPr>
                <a:solidFill>
                  <a:srgbClr val="FFFFFF"/>
                </a:solidFill>
              </a:defRPr>
            </a:lvl3pPr>
            <a:lvl4pPr algn="r">
              <a:defRPr>
                <a:solidFill>
                  <a:srgbClr val="FFFFFF"/>
                </a:solidFill>
              </a:defRPr>
            </a:lvl4pPr>
            <a:lvl5pPr algn="r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Enter your caption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hank You"/>
          <p:cNvSpPr txBox="1"/>
          <p:nvPr>
            <p:ph type="title" hasCustomPrompt="1"/>
          </p:nvPr>
        </p:nvSpPr>
        <p:spPr>
          <a:xfrm>
            <a:off x="8458200" y="2798353"/>
            <a:ext cx="3733800" cy="1013685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Thank You</a:t>
            </a:r>
          </a:p>
        </p:txBody>
      </p:sp>
      <p:sp>
        <p:nvSpPr>
          <p:cNvPr id="104" name="Body Level One…"/>
          <p:cNvSpPr txBox="1"/>
          <p:nvPr>
            <p:ph type="body" sz="quarter" idx="1" hasCustomPrompt="1"/>
          </p:nvPr>
        </p:nvSpPr>
        <p:spPr>
          <a:xfrm>
            <a:off x="8458200" y="3957704"/>
            <a:ext cx="2910342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Full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" name="Text Placeholder 6"/>
          <p:cNvSpPr/>
          <p:nvPr>
            <p:ph type="body" sz="quarter" idx="21" hasCustomPrompt="1"/>
          </p:nvPr>
        </p:nvSpPr>
        <p:spPr>
          <a:xfrm>
            <a:off x="8458199" y="4306722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Phone Number</a:t>
            </a:r>
          </a:p>
        </p:txBody>
      </p:sp>
      <p:sp>
        <p:nvSpPr>
          <p:cNvPr id="106" name="Text Placeholder 7"/>
          <p:cNvSpPr/>
          <p:nvPr>
            <p:ph type="body" sz="quarter" idx="22" hasCustomPrompt="1"/>
          </p:nvPr>
        </p:nvSpPr>
        <p:spPr>
          <a:xfrm>
            <a:off x="8458199" y="4655739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Email or Social Media Handle</a:t>
            </a:r>
          </a:p>
        </p:txBody>
      </p:sp>
      <p:sp>
        <p:nvSpPr>
          <p:cNvPr id="107" name="Text Placeholder 8"/>
          <p:cNvSpPr/>
          <p:nvPr>
            <p:ph type="body" sz="quarter" idx="23" hasCustomPrompt="1"/>
          </p:nvPr>
        </p:nvSpPr>
        <p:spPr>
          <a:xfrm>
            <a:off x="8458199" y="5004756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Company Website</a:t>
            </a:r>
          </a:p>
        </p:txBody>
      </p:sp>
      <p:sp>
        <p:nvSpPr>
          <p:cNvPr id="108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Rectangle 7"/>
          <p:cNvSpPr/>
          <p:nvPr/>
        </p:nvSpPr>
        <p:spPr>
          <a:xfrm>
            <a:off x="8458200" y="2685912"/>
            <a:ext cx="3733800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780100" y="6371351"/>
            <a:ext cx="1979898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Rectangle 27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Freeform: Shape 30"/>
          <p:cNvSpPr/>
          <p:nvPr/>
        </p:nvSpPr>
        <p:spPr>
          <a:xfrm>
            <a:off x="-1" y="6371351"/>
            <a:ext cx="9780104" cy="432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" name="Rectangle 8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" name="Rectangle 28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" name="Straight Connector 17"/>
          <p:cNvSpPr/>
          <p:nvPr/>
        </p:nvSpPr>
        <p:spPr>
          <a:xfrm flipH="1" flipV="1">
            <a:off x="1" y="6371351"/>
            <a:ext cx="12192000" cy="1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28002" cy="4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Click to edit page title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431999" y="1037968"/>
            <a:ext cx="11328002" cy="515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577453" marR="0" indent="-31075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8858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11525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14192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2"/>
          <p:cNvSpPr txBox="1"/>
          <p:nvPr>
            <p:ph type="title"/>
          </p:nvPr>
        </p:nvSpPr>
        <p:spPr>
          <a:xfrm>
            <a:off x="88900" y="2811053"/>
            <a:ext cx="12103101" cy="126129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Window Functions in MySQL with Python Integration</a:t>
            </a:r>
          </a:p>
        </p:txBody>
      </p:sp>
      <p:sp>
        <p:nvSpPr>
          <p:cNvPr id="326" name="Subtitle 3"/>
          <p:cNvSpPr txBox="1"/>
          <p:nvPr>
            <p:ph type="body" sz="quarter" idx="1"/>
          </p:nvPr>
        </p:nvSpPr>
        <p:spPr>
          <a:xfrm>
            <a:off x="3200400" y="4061038"/>
            <a:ext cx="6580188" cy="580922"/>
          </a:xfrm>
          <a:prstGeom prst="rect">
            <a:avLst/>
          </a:prstGeom>
        </p:spPr>
        <p:txBody>
          <a:bodyPr/>
          <a:lstStyle>
            <a:lvl1pPr marL="264033" indent="-264033" defTabSz="905255">
              <a:spcBef>
                <a:spcPts val="900"/>
              </a:spcBef>
              <a:defRPr sz="1782"/>
            </a:lvl1pPr>
          </a:lstStyle>
          <a:p>
            <a:pPr/>
            <a:r>
              <a:t>MySQL – Project Presentation</a:t>
            </a:r>
          </a:p>
        </p:txBody>
      </p:sp>
      <p:sp>
        <p:nvSpPr>
          <p:cNvPr id="327" name="TextBox 6"/>
          <p:cNvSpPr txBox="1"/>
          <p:nvPr/>
        </p:nvSpPr>
        <p:spPr>
          <a:xfrm>
            <a:off x="7218044" y="1884232"/>
            <a:ext cx="4820171" cy="82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 sz="2800">
                <a:latin typeface="+mj-lt"/>
                <a:ea typeface="+mj-ea"/>
                <a:cs typeface="+mj-cs"/>
                <a:sym typeface="Calibri"/>
              </a:defRPr>
            </a:pPr>
            <a:r>
              <a:t>M. Tech. – DSML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Team 7</a:t>
            </a:r>
          </a:p>
          <a:p>
            <a:pPr algn="r"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Date: 24</a:t>
            </a:r>
            <a:r>
              <a:rPr baseline="30000"/>
              <a:t>th</a:t>
            </a:r>
            <a:r>
              <a:t> Oct 2020</a:t>
            </a:r>
          </a:p>
        </p:txBody>
      </p:sp>
      <p:sp>
        <p:nvSpPr>
          <p:cNvPr id="328" name="Rectangle 9"/>
          <p:cNvSpPr txBox="1"/>
          <p:nvPr/>
        </p:nvSpPr>
        <p:spPr>
          <a:xfrm>
            <a:off x="6536214" y="5040598"/>
            <a:ext cx="5491942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pic>
        <p:nvPicPr>
          <p:cNvPr id="3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5156262"/>
            <a:ext cx="2968626" cy="1558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20" name="Title 1"/>
          <p:cNvSpPr txBox="1"/>
          <p:nvPr>
            <p:ph type="title"/>
          </p:nvPr>
        </p:nvSpPr>
        <p:spPr>
          <a:xfrm>
            <a:off x="431999" y="431999"/>
            <a:ext cx="11760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Q2. What are the top earning film genres for stocking accordingly?</a:t>
            </a:r>
          </a:p>
        </p:txBody>
      </p:sp>
      <p:sp>
        <p:nvSpPr>
          <p:cNvPr id="421" name="Content Placeholder 2"/>
          <p:cNvSpPr txBox="1"/>
          <p:nvPr>
            <p:ph type="body" idx="1"/>
          </p:nvPr>
        </p:nvSpPr>
        <p:spPr>
          <a:xfrm>
            <a:off x="431999" y="1037968"/>
            <a:ext cx="11426626" cy="5153283"/>
          </a:xfrm>
          <a:prstGeom prst="rect">
            <a:avLst/>
          </a:prstGeom>
        </p:spPr>
        <p:txBody>
          <a:bodyPr/>
          <a:lstStyle/>
          <a:p>
            <a:pPr/>
            <a:r>
              <a:t>Bucket film genres into 4 levels of rental earnings from the data</a:t>
            </a:r>
          </a:p>
        </p:txBody>
      </p:sp>
      <p:sp>
        <p:nvSpPr>
          <p:cNvPr id="422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TextBox 12"/>
          <p:cNvSpPr txBox="1"/>
          <p:nvPr/>
        </p:nvSpPr>
        <p:spPr>
          <a:xfrm>
            <a:off x="431996" y="1495378"/>
            <a:ext cx="4613176" cy="239683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15 genres are classified into 4 buckets 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Top quartile consist of Sports, Sci-Fi, Animation &amp; Drama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is interesting to see that Animation is in first quartile and Children is the last quartile, probably the rentals for children are from the animation genre</a:t>
            </a:r>
          </a:p>
        </p:txBody>
      </p:sp>
      <p:sp>
        <p:nvSpPr>
          <p:cNvPr id="424" name="Rectangle 13"/>
          <p:cNvSpPr/>
          <p:nvPr/>
        </p:nvSpPr>
        <p:spPr>
          <a:xfrm>
            <a:off x="431996" y="4008701"/>
            <a:ext cx="4613176" cy="2098389"/>
          </a:xfrm>
          <a:prstGeom prst="rect">
            <a:avLst/>
          </a:prstGeom>
          <a:solidFill>
            <a:srgbClr val="DDF3C5"/>
          </a:solidFill>
          <a:ln w="12700">
            <a:solidFill>
              <a:srgbClr val="1B90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Business suggestion: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Discounts can be offered on films from the lower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Offer bundled genre deals between extreme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Quality of titles to be increased from lower quartiles</a:t>
            </a:r>
          </a:p>
        </p:txBody>
      </p:sp>
      <p:pic>
        <p:nvPicPr>
          <p:cNvPr id="42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066" y="1402096"/>
            <a:ext cx="5007818" cy="2778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0426" y="1526380"/>
            <a:ext cx="1520641" cy="380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2950" y="4508351"/>
            <a:ext cx="2047875" cy="153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3"/>
      <p:bldP build="whole" bldLvl="1" animBg="1" rev="0" advAuto="0" spid="426" grpId="2"/>
      <p:bldP build="whole" bldLvl="1" animBg="1" rev="0" advAuto="0" spid="427" grpId="4"/>
      <p:bldP build="whole" bldLvl="1" animBg="1" rev="0" advAuto="0" spid="424" grpId="6"/>
      <p:bldP build="whole" bldLvl="1" animBg="1" rev="0" advAuto="0" spid="423" grpId="5"/>
      <p:bldP build="whole" bldLvl="1" animBg="1" rev="0" advAuto="0" spid="4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30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What is the genre of the first and last rentals of each?</a:t>
            </a:r>
          </a:p>
        </p:txBody>
      </p:sp>
      <p:sp>
        <p:nvSpPr>
          <p:cNvPr id="431" name="Content Placeholder 2"/>
          <p:cNvSpPr txBox="1"/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35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Learnings &amp; Conclusions</a:t>
            </a:r>
          </a:p>
        </p:txBody>
      </p:sp>
      <p:sp>
        <p:nvSpPr>
          <p:cNvPr id="436" name="Content Placeholder 2"/>
          <p:cNvSpPr txBox="1"/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pPr/>
            <a:r>
              <a:t>Importance of window functions and its applications</a:t>
            </a:r>
          </a:p>
          <a:p>
            <a:pPr/>
            <a:r>
              <a:t>Python – SQL integration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querying data and creating data frames for further analyses in Python</a:t>
            </a:r>
          </a:p>
          <a:p>
            <a:pPr/>
          </a:p>
          <a:p>
            <a:pPr/>
          </a:p>
          <a:p>
            <a:pPr marL="0" indent="0">
              <a:buSzTx/>
              <a:buFont typeface="Wingdings"/>
              <a:buNone/>
            </a:pPr>
          </a:p>
          <a:p>
            <a:pPr/>
          </a:p>
          <a:p>
            <a:pPr/>
            <a:r>
              <a:t>Further Scope for Improvement:</a:t>
            </a:r>
          </a:p>
        </p:txBody>
      </p:sp>
      <p:sp>
        <p:nvSpPr>
          <p:cNvPr id="437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40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NTILE() – Overview and Logic</a:t>
            </a:r>
          </a:p>
        </p:txBody>
      </p:sp>
      <p:sp>
        <p:nvSpPr>
          <p:cNvPr id="441" name="Content Placeholder 2"/>
          <p:cNvSpPr txBox="1"/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NTILE() function is used to divide data into Tiles(Groups) and returns the number of the tile to which the row belongs.</a:t>
            </a:r>
          </a:p>
          <a:p>
            <a:pPr/>
            <a:r>
              <a:t>Part of the family ranking functions.</a:t>
            </a:r>
          </a:p>
          <a:p>
            <a:pPr>
              <a:defRPr b="1"/>
            </a:pPr>
            <a:r>
              <a:t>Format: </a:t>
            </a:r>
            <a:r>
              <a:rPr b="0"/>
              <a:t>NTILE(n) OVER (PARTITION BY &lt;expression&gt;[{,&lt;expression&gt;...}]</a:t>
            </a:r>
            <a:endParaRPr b="0"/>
          </a:p>
          <a:p>
            <a:pPr marL="0" indent="0">
              <a:buSzTx/>
              <a:buFont typeface="Wingdings"/>
              <a:buNone/>
            </a:pPr>
            <a:r>
              <a:t>		ORDER BY &lt;expression&gt; [ASC|DESC], [{,&lt;expression&gt;...}] )</a:t>
            </a:r>
          </a:p>
          <a:p>
            <a:pPr marL="0" indent="0">
              <a:buSzTx/>
              <a:buFont typeface="Wingdings"/>
              <a:buNone/>
            </a:pPr>
            <a:r>
              <a:t>   </a:t>
            </a:r>
          </a:p>
          <a:p>
            <a:pPr marL="0" indent="0">
              <a:buSzTx/>
              <a:buFont typeface="Wingdings"/>
              <a:buNone/>
            </a:pPr>
            <a:r>
              <a:t>    </a:t>
            </a:r>
          </a:p>
        </p:txBody>
      </p:sp>
      <p:sp>
        <p:nvSpPr>
          <p:cNvPr id="442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22" y="2428022"/>
            <a:ext cx="8776914" cy="3853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1028700"/>
            <a:ext cx="5715000" cy="513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1028700"/>
            <a:ext cx="5511800" cy="51308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Classify the film genres into buckets based on top earnings ?</a:t>
            </a:r>
          </a:p>
        </p:txBody>
      </p:sp>
      <p:sp>
        <p:nvSpPr>
          <p:cNvPr id="449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52" name="Title 1"/>
          <p:cNvSpPr txBox="1"/>
          <p:nvPr>
            <p:ph type="title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Classify actors into buckets of most rented (demand)?</a:t>
            </a:r>
          </a:p>
        </p:txBody>
      </p:sp>
      <p:sp>
        <p:nvSpPr>
          <p:cNvPr id="453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sp>
        <p:nvSpPr>
          <p:cNvPr id="454" name="Content Placeholder 2"/>
          <p:cNvSpPr txBox="1"/>
          <p:nvPr>
            <p:ph type="body" sz="quarter" idx="1"/>
          </p:nvPr>
        </p:nvSpPr>
        <p:spPr>
          <a:xfrm>
            <a:off x="431799" y="1224127"/>
            <a:ext cx="5448117" cy="3587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6978" y="1955731"/>
            <a:ext cx="5173730" cy="4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3453" y="1943031"/>
            <a:ext cx="1284607" cy="424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45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003300"/>
            <a:ext cx="59436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1003300"/>
            <a:ext cx="20320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Which actors are most promising to invest based on current earnings?</a:t>
            </a:r>
          </a:p>
        </p:txBody>
      </p:sp>
      <p:sp>
        <p:nvSpPr>
          <p:cNvPr id="462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46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200" y="1003300"/>
            <a:ext cx="56515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3200" y="1003300"/>
            <a:ext cx="22225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Bucket list of movies based on ratings and best earnings?</a:t>
            </a:r>
          </a:p>
        </p:txBody>
      </p:sp>
      <p:sp>
        <p:nvSpPr>
          <p:cNvPr id="468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71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LAST_VALUE() Function Overview</a:t>
            </a:r>
          </a:p>
        </p:txBody>
      </p:sp>
      <p:sp>
        <p:nvSpPr>
          <p:cNvPr id="472" name="Content Placeholder 2"/>
          <p:cNvSpPr txBox="1"/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➢"/>
            </a:pPr>
            <a:r>
              <a:t>The LAST_VALUE() function is a window function that allows you to select the last row in an ordered set of rows.</a:t>
            </a:r>
          </a:p>
          <a:p>
            <a:pPr>
              <a:buFontTx/>
              <a:buChar char="➢"/>
            </a:pPr>
            <a:r>
              <a:t>It returns the value of the expression from the last row of a sorted set of rows.</a:t>
            </a:r>
          </a:p>
          <a:p>
            <a:pPr>
              <a:buFontTx/>
              <a:buChar char="➢"/>
            </a:pPr>
            <a:r>
              <a:t>The following shows the syntax of the LAST_VALUE() function:</a:t>
            </a:r>
          </a:p>
          <a:p>
            <a:pPr marL="0" indent="0">
              <a:buSzTx/>
              <a:buNone/>
            </a:pPr>
          </a:p>
          <a:p>
            <a:pPr lvl="1" marL="0" indent="276225">
              <a:spcBef>
                <a:spcPts val="500"/>
              </a:spcBef>
              <a:buSzTx/>
              <a:buNone/>
              <a:defRPr sz="1600"/>
            </a:pPr>
            <a:r>
              <a:t>LAST_VALUE ( scalar_expression ) OVER ( [PARTITION BY partition_expression, ... ]ORDER BY sort_expression [ASC | DESC], ... )</a:t>
            </a:r>
          </a:p>
          <a:p>
            <a:pPr lvl="1" marL="0" indent="276225">
              <a:spcBef>
                <a:spcPts val="500"/>
              </a:spcBef>
              <a:buSzTx/>
              <a:buNone/>
              <a:defRPr sz="1600"/>
            </a:pPr>
          </a:p>
          <a:p>
            <a:pPr>
              <a:buFontTx/>
              <a:buChar char="➢"/>
            </a:pPr>
            <a:r>
              <a:t>LAST_VALUE() over the whole query result example</a:t>
            </a:r>
          </a:p>
        </p:txBody>
      </p:sp>
      <p:sp>
        <p:nvSpPr>
          <p:cNvPr id="473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21" y="3692769"/>
            <a:ext cx="3992686" cy="245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traight Connector 8"/>
          <p:cNvSpPr/>
          <p:nvPr/>
        </p:nvSpPr>
        <p:spPr>
          <a:xfrm flipH="1">
            <a:off x="5908430" y="3429000"/>
            <a:ext cx="1" cy="2715969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7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6095" y="3429000"/>
            <a:ext cx="2592508" cy="290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79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LAST_VALUE() Function Overview</a:t>
            </a:r>
          </a:p>
        </p:txBody>
      </p:sp>
      <p:sp>
        <p:nvSpPr>
          <p:cNvPr id="480" name="Content Placeholder 2"/>
          <p:cNvSpPr txBox="1"/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b="1" sz="1782" u="sng"/>
            </a:pPr>
            <a:r>
              <a:t>scalar_expression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scalar_expression is an expression evaluated against the value of the last row in an ordered partition of the result set. The scalar_expression can be a column, subquery, or expression evaluates to a single value. It cannot be a window function.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</a:p>
          <a:p>
            <a:pPr marL="0" indent="0" defTabSz="905255">
              <a:spcBef>
                <a:spcPts val="900"/>
              </a:spcBef>
              <a:buSzTx/>
              <a:buNone/>
              <a:defRPr b="1" sz="1782" u="sng"/>
            </a:pPr>
            <a:r>
              <a:t>PARTITION BY 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PARTITION BY clause distributes rows of the result set into partitions to which the LAST_VALUE() function is applied. If you skip the PARTITION BY clause, the LAST_VALUE() function will treat the whole result set as a single partition.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</a:p>
          <a:p>
            <a:pPr marL="0" indent="0" defTabSz="905255">
              <a:spcBef>
                <a:spcPts val="900"/>
              </a:spcBef>
              <a:buSzTx/>
              <a:buNone/>
              <a:defRPr b="1" sz="1782" u="sng"/>
            </a:pPr>
            <a:r>
              <a:t>ORDER BY 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ORDER BY clause specifies the logical order of the rows in each partition to which the LAST_VALUE()function is applied.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</a:p>
          <a:p>
            <a:pPr marL="0" indent="0" defTabSz="905255">
              <a:spcBef>
                <a:spcPts val="900"/>
              </a:spcBef>
              <a:buSzTx/>
              <a:buNone/>
              <a:defRPr b="1" sz="1782" u="sng"/>
            </a:pPr>
            <a:r>
              <a:t>rows_range_clause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rows_range_clause further limits the rows within a partition by defining start and end points.</a:t>
            </a:r>
          </a:p>
        </p:txBody>
      </p:sp>
      <p:sp>
        <p:nvSpPr>
          <p:cNvPr id="481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32" name="Title 1"/>
          <p:cNvSpPr txBox="1"/>
          <p:nvPr>
            <p:ph type="title"/>
          </p:nvPr>
        </p:nvSpPr>
        <p:spPr>
          <a:xfrm>
            <a:off x="0" y="2152360"/>
            <a:ext cx="4629150" cy="1958401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33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Content Placeholder 2"/>
          <p:cNvSpPr txBox="1"/>
          <p:nvPr/>
        </p:nvSpPr>
        <p:spPr>
          <a:xfrm>
            <a:off x="5360669" y="1037968"/>
            <a:ext cx="6699886" cy="3987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Overview of Window Functions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Database Considered For 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Learnings &amp; 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84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LAST_VALUE() questions addressed on Sakila</a:t>
            </a:r>
          </a:p>
        </p:txBody>
      </p:sp>
      <p:sp>
        <p:nvSpPr>
          <p:cNvPr id="485" name="Content Placeholder 2"/>
          <p:cNvSpPr txBox="1"/>
          <p:nvPr>
            <p:ph type="body" idx="1"/>
          </p:nvPr>
        </p:nvSpPr>
        <p:spPr>
          <a:xfrm>
            <a:off x="255697" y="863999"/>
            <a:ext cx="11504304" cy="5327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Question 1 -</a:t>
            </a:r>
          </a:p>
          <a:p>
            <a:pPr marL="0" indent="0">
              <a:buSzTx/>
              <a:buNone/>
            </a:pPr>
            <a:r>
              <a:t>What is the genre of the last movie rented in a day? </a:t>
            </a:r>
          </a:p>
          <a:p>
            <a:pPr/>
            <a:r>
              <a:t>-- Used 4 Table join on rental , inventory , film_category, category tables</a:t>
            </a:r>
          </a:p>
        </p:txBody>
      </p:sp>
      <p:sp>
        <p:nvSpPr>
          <p:cNvPr id="486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Straight Connector 10"/>
          <p:cNvSpPr/>
          <p:nvPr/>
        </p:nvSpPr>
        <p:spPr>
          <a:xfrm flipH="1">
            <a:off x="6541476" y="2016368"/>
            <a:ext cx="1" cy="417488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8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539" y="1929244"/>
            <a:ext cx="3274967" cy="444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436" y="2177650"/>
            <a:ext cx="5840304" cy="381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92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LAST_VALUE() questions addressed on Sakila</a:t>
            </a:r>
          </a:p>
        </p:txBody>
      </p:sp>
      <p:sp>
        <p:nvSpPr>
          <p:cNvPr id="493" name="Content Placeholder 2"/>
          <p:cNvSpPr txBox="1"/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 u="sng"/>
            </a:pPr>
            <a:r>
              <a:t>Question 2-</a:t>
            </a:r>
          </a:p>
          <a:p>
            <a:pPr marL="0" indent="0">
              <a:buSzTx/>
              <a:buNone/>
            </a:pPr>
            <a:r>
              <a:t>What is the last/ latest payment of customer from the given data (name of the customer also to be queried)?</a:t>
            </a:r>
          </a:p>
          <a:p>
            <a:pPr/>
            <a:r>
              <a:t>-- Joined payment table and customer table and applied Last_Value()</a:t>
            </a:r>
          </a:p>
        </p:txBody>
      </p:sp>
      <p:sp>
        <p:nvSpPr>
          <p:cNvPr id="494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999" y="2242409"/>
            <a:ext cx="5741868" cy="3197283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traight Connector 10"/>
          <p:cNvSpPr/>
          <p:nvPr/>
        </p:nvSpPr>
        <p:spPr>
          <a:xfrm flipH="1">
            <a:off x="6447692" y="2074985"/>
            <a:ext cx="1" cy="397412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97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2960" y="2056638"/>
            <a:ext cx="2355937" cy="427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ython and SQL Connectivity, Sample 1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283463">
              <a:lnSpc>
                <a:spcPct val="100000"/>
              </a:lnSpc>
              <a:defRPr b="0" spc="0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Python and SQL Connectivity, Sample 1</a:t>
            </a:r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1" name="Screenshot 2020-10-21 at 10.12.41 PM.png" descr="Screenshot 2020-10-21 at 10.1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063" y="806875"/>
            <a:ext cx="4918692" cy="5497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creenshot 2020-10-21 at 10.14.45 PM.png" descr="Screenshot 2020-10-21 at 10.1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9625" y="882041"/>
            <a:ext cx="5353744" cy="5347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A Multiple Join Query - Sample  2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42900">
              <a:lnSpc>
                <a:spcPct val="100000"/>
              </a:lnSpc>
              <a:defRPr b="0" spc="0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Multiple Join Query - Sample  2</a:t>
            </a:r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6" name="Screenshot 2020-10-21 at 10.17.18 PM.png" descr="Screenshot 2020-10-21 at 10.17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896" y="906148"/>
            <a:ext cx="6145963" cy="5206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0-10-21 at 10.18.13 PM.png" descr="Screenshot 2020-10-21 at 10.1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715" y="1505301"/>
            <a:ext cx="5082534" cy="482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A Multiple Join Query - Sample  3 &amp; 4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06324">
              <a:lnSpc>
                <a:spcPct val="100000"/>
              </a:lnSpc>
              <a:defRPr b="0" spc="0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Multiple Join Query - Sample  3 &amp; 4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1" name="Screenshot 2020-10-21 at 10.22.27 PM.png" descr="Screenshot 2020-10-21 at 10.2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06" y="744403"/>
            <a:ext cx="5807020" cy="497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Screenshot 2020-10-21 at 10.23.22 PM.png" descr="Screenshot 2020-10-21 at 10.23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8454" y="828761"/>
            <a:ext cx="5337876" cy="3939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Screenshot 2020-10-21 at 10.23.55 PM.png" descr="Screenshot 2020-10-21 at 10.23.5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0817" y="4839253"/>
            <a:ext cx="2625625" cy="139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Another Query - Sample 5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5</a:t>
            </a: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7" name="Screenshot 2020-10-21 at 10.27.05 PM.png" descr="Screenshot 2020-10-21 at 10.2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51" y="732447"/>
            <a:ext cx="5234060" cy="539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Screenshot 2020-10-21 at 10.29.07 PM.png" descr="Screenshot 2020-10-21 at 10.29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979" y="770626"/>
            <a:ext cx="5626468" cy="492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Another Query - Sample 6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6</a:t>
            </a: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2" name="Screenshot 2020-10-21 at 10.30.48 PM.png" descr="Screenshot 2020-10-21 at 10.3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28" y="778628"/>
            <a:ext cx="4996344" cy="34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Screenshot 2020-10-22 at 11.29.45 AM.png" descr="Screenshot 2020-10-22 at 11.29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949" y="975442"/>
            <a:ext cx="4996344" cy="442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Screenshot 2020-10-22 at 11.30.38 AM.png" descr="Screenshot 2020-10-22 at 11.30.3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6141" y="2483569"/>
            <a:ext cx="2998549" cy="2240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Another Query - Sample 7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7 &amp; 8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8" name="Screenshot 2020-10-22 at 11.33.33 AM.png" descr="Screenshot 2020-10-22 at 11.33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74" y="1058626"/>
            <a:ext cx="3866751" cy="424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Screenshot 2020-10-22 at 11.35.10 AM.png" descr="Screenshot 2020-10-22 at 11.35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7757" y="1104580"/>
            <a:ext cx="3987956" cy="512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shot 2020-10-22 at 11.36.54 AM.png" descr="Screenshot 2020-10-22 at 11.36.5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7041" y="2185547"/>
            <a:ext cx="3592195" cy="2486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Another Query - Sample 8"/>
          <p:cNvSpPr txBox="1"/>
          <p:nvPr>
            <p:ph type="title"/>
          </p:nvPr>
        </p:nvSpPr>
        <p:spPr>
          <a:xfrm>
            <a:off x="3294705" y="215237"/>
            <a:ext cx="5234062" cy="432003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11</a:t>
            </a:r>
          </a:p>
        </p:txBody>
      </p:sp>
      <p:sp>
        <p:nvSpPr>
          <p:cNvPr id="533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4" name="Screenshot 2020-10-22 at 11.38.29 AM.png" descr="Screenshot 2020-10-22 at 11.38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724" y="957316"/>
            <a:ext cx="4790679" cy="5273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Screenshot 2020-10-22 at 11.39.05 AM.png" descr="Screenshot 2020-10-22 at 11.3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6455" y="1193521"/>
            <a:ext cx="5234063" cy="425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/>
          <p:nvPr>
            <p:ph type="title"/>
          </p:nvPr>
        </p:nvSpPr>
        <p:spPr>
          <a:xfrm>
            <a:off x="8458200" y="2798354"/>
            <a:ext cx="3733800" cy="1013683"/>
          </a:xfrm>
          <a:prstGeom prst="rect">
            <a:avLst/>
          </a:prstGeom>
        </p:spPr>
        <p:txBody>
          <a:bodyPr/>
          <a:lstStyle>
            <a:lvl1pPr defTabSz="786384">
              <a:defRPr spc="-258" sz="5160"/>
            </a:lvl1pPr>
          </a:lstStyle>
          <a:p>
            <a:pPr/>
            <a:r>
              <a:t>Thank You!</a:t>
            </a:r>
          </a:p>
        </p:txBody>
      </p:sp>
      <p:sp>
        <p:nvSpPr>
          <p:cNvPr id="538" name="Text Placeholder 2"/>
          <p:cNvSpPr txBox="1"/>
          <p:nvPr>
            <p:ph type="body" sz="quarter" idx="1"/>
          </p:nvPr>
        </p:nvSpPr>
        <p:spPr>
          <a:xfrm>
            <a:off x="8458199" y="3957704"/>
            <a:ext cx="2910344" cy="316801"/>
          </a:xfrm>
          <a:prstGeom prst="rect">
            <a:avLst/>
          </a:prstGeom>
        </p:spPr>
        <p:txBody>
          <a:bodyPr/>
          <a:lstStyle/>
          <a:p>
            <a:pPr/>
            <a:r>
              <a:t>Project Team</a:t>
            </a:r>
          </a:p>
        </p:txBody>
      </p:sp>
      <p:sp>
        <p:nvSpPr>
          <p:cNvPr id="539" name="Text Placeholder 5"/>
          <p:cNvSpPr/>
          <p:nvPr>
            <p:ph type="body" idx="23"/>
          </p:nvPr>
        </p:nvSpPr>
        <p:spPr>
          <a:xfrm>
            <a:off x="369912" y="5986588"/>
            <a:ext cx="2910344" cy="31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pPr/>
            <a:r>
              <a:t>Github link to codebase</a:t>
            </a:r>
          </a:p>
        </p:txBody>
      </p:sp>
      <p:sp>
        <p:nvSpPr>
          <p:cNvPr id="540" name="Slide Number Placeholder 6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1" name="Rectangle 7"/>
          <p:cNvSpPr txBox="1"/>
          <p:nvPr/>
        </p:nvSpPr>
        <p:spPr>
          <a:xfrm>
            <a:off x="8503920" y="4506919"/>
            <a:ext cx="3392285" cy="96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sp>
        <p:nvSpPr>
          <p:cNvPr id="542" name="Rectangle 13"/>
          <p:cNvSpPr txBox="1"/>
          <p:nvPr/>
        </p:nvSpPr>
        <p:spPr>
          <a:xfrm>
            <a:off x="415633" y="6303388"/>
            <a:ext cx="6004562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https://github.com/RajeshRamachander/mysqlpython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337" name="Rounded Rectangle 37"/>
          <p:cNvSpPr/>
          <p:nvPr/>
        </p:nvSpPr>
        <p:spPr>
          <a:xfrm>
            <a:off x="431999" y="958731"/>
            <a:ext cx="11328002" cy="2107662"/>
          </a:xfrm>
          <a:prstGeom prst="roundRect">
            <a:avLst>
              <a:gd name="adj" fmla="val 16667"/>
            </a:avLst>
          </a:pr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38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Overview of Window Functions</a:t>
            </a:r>
          </a:p>
        </p:txBody>
      </p:sp>
      <p:sp>
        <p:nvSpPr>
          <p:cNvPr id="339" name="Content Placeholder 2"/>
          <p:cNvSpPr txBox="1"/>
          <p:nvPr>
            <p:ph type="body" sz="quarter" idx="1"/>
          </p:nvPr>
        </p:nvSpPr>
        <p:spPr>
          <a:xfrm>
            <a:off x="219717" y="3664865"/>
            <a:ext cx="3862753" cy="481269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SQL LAG() is a window function that provides access to a row at a specified physical offset which comes before the current row.</a:t>
            </a:r>
          </a:p>
        </p:txBody>
      </p:sp>
      <p:sp>
        <p:nvSpPr>
          <p:cNvPr id="340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Rectangle 6"/>
          <p:cNvSpPr txBox="1"/>
          <p:nvPr/>
        </p:nvSpPr>
        <p:spPr>
          <a:xfrm>
            <a:off x="436515" y="943371"/>
            <a:ext cx="112365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allow us to perform calculations against sets or subsets of rows within a query</a:t>
            </a:r>
          </a:p>
        </p:txBody>
      </p:sp>
      <p:sp>
        <p:nvSpPr>
          <p:cNvPr id="342" name="Rectangle 7"/>
          <p:cNvSpPr txBox="1"/>
          <p:nvPr/>
        </p:nvSpPr>
        <p:spPr>
          <a:xfrm>
            <a:off x="6859121" y="1322165"/>
            <a:ext cx="343906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Types of Window Functions</a:t>
            </a:r>
          </a:p>
        </p:txBody>
      </p:sp>
      <p:sp>
        <p:nvSpPr>
          <p:cNvPr id="343" name="Rectangle 9"/>
          <p:cNvSpPr txBox="1"/>
          <p:nvPr/>
        </p:nvSpPr>
        <p:spPr>
          <a:xfrm>
            <a:off x="5850416" y="1639017"/>
            <a:ext cx="1521672" cy="667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>
                <a:latin typeface="+mj-lt"/>
                <a:ea typeface="+mj-ea"/>
                <a:cs typeface="+mj-cs"/>
                <a:sym typeface="Calibri"/>
              </a:defRPr>
            </a:pPr>
            <a:r>
              <a:t>Aggregate: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SUM, MIN, MAX, COUNT, AVG,…</a:t>
            </a:r>
          </a:p>
        </p:txBody>
      </p:sp>
      <p:sp>
        <p:nvSpPr>
          <p:cNvPr id="344" name="Rectangle 11"/>
          <p:cNvSpPr txBox="1"/>
          <p:nvPr/>
        </p:nvSpPr>
        <p:spPr>
          <a:xfrm>
            <a:off x="7463527" y="1654375"/>
            <a:ext cx="1717502" cy="667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>
                <a:latin typeface="+mj-lt"/>
                <a:ea typeface="+mj-ea"/>
                <a:cs typeface="+mj-cs"/>
                <a:sym typeface="Calibri"/>
              </a:defRPr>
            </a:pPr>
            <a:r>
              <a:t>Ranking: </a:t>
            </a:r>
            <a:r>
              <a:rPr b="0" sz="1200"/>
              <a:t>ROW_NUMBER, RANK, DENSE_RANK, </a:t>
            </a:r>
            <a:r>
              <a:rPr i="1" sz="1200" u="sng"/>
              <a:t>NTILE</a:t>
            </a:r>
            <a:r>
              <a:rPr b="0" sz="1200"/>
              <a:t>,…</a:t>
            </a:r>
          </a:p>
        </p:txBody>
      </p:sp>
      <p:sp>
        <p:nvSpPr>
          <p:cNvPr id="345" name="Rectangle 13"/>
          <p:cNvSpPr txBox="1"/>
          <p:nvPr/>
        </p:nvSpPr>
        <p:spPr>
          <a:xfrm>
            <a:off x="9096570" y="1648765"/>
            <a:ext cx="2386192" cy="1277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>
                <a:latin typeface="+mj-lt"/>
                <a:ea typeface="+mj-ea"/>
                <a:cs typeface="+mj-cs"/>
                <a:sym typeface="Calibri"/>
              </a:defRPr>
            </a:pPr>
            <a:r>
              <a:t>Distribution/ Analytic functions: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CUME_DIST, FIRST_VALUE, </a:t>
            </a:r>
            <a:r>
              <a:rPr b="1" i="1" u="sng"/>
              <a:t>LAST_VALUE</a:t>
            </a:r>
            <a:r>
              <a:t>,</a:t>
            </a:r>
            <a:r>
              <a:rPr b="1" i="1" u="sng"/>
              <a:t> LAG</a:t>
            </a:r>
            <a:r>
              <a:t>, LEAD, PERCENTILE_CONT, PERCENTILE_DISC, PERCENT_RANK</a:t>
            </a:r>
          </a:p>
        </p:txBody>
      </p:sp>
      <p:pic>
        <p:nvPicPr>
          <p:cNvPr id="346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451" y="1691497"/>
            <a:ext cx="2543761" cy="101572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ectangle 27"/>
          <p:cNvSpPr txBox="1"/>
          <p:nvPr/>
        </p:nvSpPr>
        <p:spPr>
          <a:xfrm>
            <a:off x="1650311" y="2638797"/>
            <a:ext cx="1519665" cy="22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i="1" sz="11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Running 3 Month Sum</a:t>
            </a:r>
          </a:p>
        </p:txBody>
      </p:sp>
      <p:sp>
        <p:nvSpPr>
          <p:cNvPr id="348" name="Rectangle 28"/>
          <p:cNvSpPr txBox="1"/>
          <p:nvPr/>
        </p:nvSpPr>
        <p:spPr>
          <a:xfrm>
            <a:off x="933976" y="1322165"/>
            <a:ext cx="295233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Parts of a Window Function</a:t>
            </a:r>
          </a:p>
        </p:txBody>
      </p:sp>
      <p:sp>
        <p:nvSpPr>
          <p:cNvPr id="349" name="Rectangle 36"/>
          <p:cNvSpPr/>
          <p:nvPr/>
        </p:nvSpPr>
        <p:spPr>
          <a:xfrm>
            <a:off x="1092931" y="3205577"/>
            <a:ext cx="2180956" cy="339438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LAG () Function</a:t>
            </a:r>
          </a:p>
        </p:txBody>
      </p:sp>
      <p:sp>
        <p:nvSpPr>
          <p:cNvPr id="350" name="Straight Connector 15"/>
          <p:cNvSpPr/>
          <p:nvPr/>
        </p:nvSpPr>
        <p:spPr>
          <a:xfrm flipH="1">
            <a:off x="4175224" y="3232269"/>
            <a:ext cx="1" cy="3006935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Straight Connector 30"/>
          <p:cNvSpPr/>
          <p:nvPr/>
        </p:nvSpPr>
        <p:spPr>
          <a:xfrm>
            <a:off x="8023324" y="3232269"/>
            <a:ext cx="1" cy="3006935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Rectangle 31"/>
          <p:cNvSpPr/>
          <p:nvPr/>
        </p:nvSpPr>
        <p:spPr>
          <a:xfrm>
            <a:off x="4967423" y="3201718"/>
            <a:ext cx="2180955" cy="339439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NTILE () Function</a:t>
            </a:r>
          </a:p>
        </p:txBody>
      </p:sp>
      <p:sp>
        <p:nvSpPr>
          <p:cNvPr id="353" name="Rectangle 32"/>
          <p:cNvSpPr/>
          <p:nvPr/>
        </p:nvSpPr>
        <p:spPr>
          <a:xfrm>
            <a:off x="8867965" y="3201718"/>
            <a:ext cx="2525597" cy="339439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LAST_VALUE () Function</a:t>
            </a:r>
          </a:p>
        </p:txBody>
      </p:sp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648" y="4134115"/>
            <a:ext cx="2028238" cy="136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35" descr="Picture 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9561" y="4345690"/>
            <a:ext cx="2532878" cy="111199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ontent Placeholder 2"/>
          <p:cNvSpPr txBox="1"/>
          <p:nvPr/>
        </p:nvSpPr>
        <p:spPr>
          <a:xfrm>
            <a:off x="4267982" y="3631203"/>
            <a:ext cx="3662589" cy="58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NTILE() function is a window function that divides an ordered result set into a number of buckets by a specified expression and assigns an appropriate bucket number to each row.</a:t>
            </a:r>
          </a:p>
        </p:txBody>
      </p:sp>
      <p:pic>
        <p:nvPicPr>
          <p:cNvPr id="357" name="Picture 40" descr="Picture 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0883" y="5573033"/>
            <a:ext cx="2271998" cy="62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41" descr="Picture 4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4035" y="5573033"/>
            <a:ext cx="2560747" cy="64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42" descr="Picture 4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88003" y="5546997"/>
            <a:ext cx="2271998" cy="714205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extBox 43"/>
          <p:cNvSpPr txBox="1"/>
          <p:nvPr/>
        </p:nvSpPr>
        <p:spPr>
          <a:xfrm>
            <a:off x="355026" y="5759363"/>
            <a:ext cx="797524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1" name="TextBox 45"/>
          <p:cNvSpPr txBox="1"/>
          <p:nvPr/>
        </p:nvSpPr>
        <p:spPr>
          <a:xfrm>
            <a:off x="4437351" y="5748358"/>
            <a:ext cx="797523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2" name="TextBox 46"/>
          <p:cNvSpPr txBox="1"/>
          <p:nvPr/>
        </p:nvSpPr>
        <p:spPr>
          <a:xfrm>
            <a:off x="8417722" y="5748358"/>
            <a:ext cx="797523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3" name="Content Placeholder 2"/>
          <p:cNvSpPr txBox="1"/>
          <p:nvPr/>
        </p:nvSpPr>
        <p:spPr>
          <a:xfrm>
            <a:off x="8151531" y="3646596"/>
            <a:ext cx="3662589" cy="4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The LAST_VALUE() is a window function that allows you to obtain the value of the last row in a specified window frame.</a:t>
            </a:r>
          </a:p>
        </p:txBody>
      </p:sp>
      <p:pic>
        <p:nvPicPr>
          <p:cNvPr id="364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38354" y="1470106"/>
            <a:ext cx="1918019" cy="137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49" descr="Picture 4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12325" y="4297924"/>
            <a:ext cx="2333126" cy="104213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own Arrow 54"/>
          <p:cNvSpPr/>
          <p:nvPr/>
        </p:nvSpPr>
        <p:spPr>
          <a:xfrm>
            <a:off x="2472815" y="3957925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Down Arrow 58"/>
          <p:cNvSpPr/>
          <p:nvPr/>
        </p:nvSpPr>
        <p:spPr>
          <a:xfrm>
            <a:off x="6926313" y="4215153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Down Arrow 59"/>
          <p:cNvSpPr/>
          <p:nvPr/>
        </p:nvSpPr>
        <p:spPr>
          <a:xfrm>
            <a:off x="10774412" y="4093671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Class="entr" nodeType="withEffect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1" dur="5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Class="entr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Class="entr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Class="entr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Class="entr" nodeType="afterEffect" presetID="10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Class="entr" nodeType="afterEffect" presetID="10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Class="entr" nodeType="afterEffect" presetID="10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Class="entr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Class="entr" nodeType="afterEffect" presetID="10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Class="entr" nodeType="afterEffect" presetID="10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Class="entr" nodeType="afterEffect" presetID="10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Class="entr" nodeType="afterEffect" presetID="10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Class="entr" nodeType="afterEffect" presetID="10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23"/>
      <p:bldP build="whole" bldLvl="1" animBg="1" rev="0" advAuto="0" spid="367" grpId="29"/>
      <p:bldP build="whole" bldLvl="1" animBg="1" rev="0" advAuto="0" spid="346" grpId="7"/>
      <p:bldP build="whole" bldLvl="1" animBg="1" rev="0" advAuto="0" spid="337" grpId="1"/>
      <p:bldP build="whole" bldLvl="1" animBg="1" rev="0" advAuto="0" spid="352" grpId="15"/>
      <p:bldP build="whole" bldLvl="1" animBg="1" rev="0" advAuto="0" spid="365" grpId="27"/>
      <p:bldP build="whole" bldLvl="1" animBg="1" rev="0" advAuto="0" spid="368" grpId="30"/>
      <p:bldP build="p" bldLvl="1" animBg="1" rev="0" advAuto="0" spid="339" grpId="11"/>
      <p:bldP build="whole" bldLvl="1" animBg="1" rev="0" advAuto="0" spid="366" grpId="28"/>
      <p:bldP build="whole" bldLvl="1" animBg="1" rev="0" advAuto="0" spid="348" grpId="9"/>
      <p:bldP build="whole" bldLvl="1" animBg="1" rev="0" advAuto="0" spid="359" grpId="22"/>
      <p:bldP build="whole" bldLvl="1" animBg="1" rev="0" advAuto="0" spid="362" grpId="25"/>
      <p:bldP build="whole" bldLvl="1" animBg="1" rev="0" advAuto="0" spid="363" grpId="26"/>
      <p:bldP build="whole" bldLvl="1" animBg="1" rev="0" advAuto="0" spid="364" grpId="10"/>
      <p:bldP build="whole" bldLvl="1" animBg="1" rev="0" advAuto="0" spid="350" grpId="13"/>
      <p:bldP build="whole" bldLvl="1" animBg="1" rev="0" advAuto="0" spid="351" grpId="14"/>
      <p:bldP build="whole" bldLvl="1" animBg="1" rev="0" advAuto="0" spid="347" grpId="8"/>
      <p:bldP build="whole" bldLvl="1" animBg="1" rev="0" advAuto="0" spid="361" grpId="24"/>
      <p:bldP build="whole" bldLvl="1" animBg="1" rev="0" advAuto="0" spid="353" grpId="16"/>
      <p:bldP build="whole" bldLvl="1" animBg="1" rev="0" advAuto="0" spid="356" grpId="19"/>
      <p:bldP build="whole" bldLvl="1" animBg="1" rev="0" advAuto="0" spid="345" grpId="6"/>
      <p:bldP build="whole" bldLvl="1" animBg="1" rev="0" advAuto="0" spid="354" grpId="17"/>
      <p:bldP build="whole" bldLvl="1" animBg="1" rev="0" advAuto="0" spid="355" grpId="18"/>
      <p:bldP build="whole" bldLvl="1" animBg="1" rev="0" advAuto="0" spid="349" grpId="12"/>
      <p:bldP build="whole" bldLvl="1" animBg="1" rev="0" advAuto="0" spid="357" grpId="20"/>
      <p:bldP build="whole" bldLvl="1" animBg="1" rev="0" advAuto="0" spid="343" grpId="4"/>
      <p:bldP build="whole" bldLvl="1" animBg="1" rev="0" advAuto="0" spid="344" grpId="5"/>
      <p:bldP build="whole" bldLvl="1" animBg="1" rev="0" advAuto="0" spid="342" grpId="3"/>
      <p:bldP build="whole" bldLvl="1" animBg="1" rev="0" advAuto="0" spid="341" grpId="2"/>
      <p:bldP build="whole" bldLvl="1" animBg="1" rev="0" advAuto="0" spid="358" grpId="2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71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Database Considered For Case Study</a:t>
            </a:r>
          </a:p>
        </p:txBody>
      </p:sp>
      <p:sp>
        <p:nvSpPr>
          <p:cNvPr id="372" name="Content Placeholder 2"/>
          <p:cNvSpPr txBox="1"/>
          <p:nvPr>
            <p:ph type="body" sz="half" idx="1"/>
          </p:nvPr>
        </p:nvSpPr>
        <p:spPr>
          <a:xfrm>
            <a:off x="431999" y="1037966"/>
            <a:ext cx="4419401" cy="533338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</a:p>
          <a:p>
            <a:pPr>
              <a:defRPr sz="2400"/>
            </a:pPr>
            <a:r>
              <a:t>Database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/>
              <a:t>SAKILA</a:t>
            </a:r>
            <a:endParaRPr b="1"/>
          </a:p>
          <a:p>
            <a:pPr>
              <a:defRPr sz="2400"/>
            </a:pPr>
          </a:p>
          <a:p>
            <a:pPr>
              <a:defRPr sz="2400"/>
            </a:pPr>
            <a:r>
              <a:t>Database of a DVD rental store, featuring things like films, actors, film-actor relationships, and a central inventory table that connects films, stores, and rentals along with customer details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No. of tables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15</a:t>
            </a:r>
          </a:p>
        </p:txBody>
      </p:sp>
      <p:sp>
        <p:nvSpPr>
          <p:cNvPr id="373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" t="0" r="506" b="0"/>
          <a:stretch>
            <a:fillRect/>
          </a:stretch>
        </p:blipFill>
        <p:spPr>
          <a:xfrm>
            <a:off x="5009772" y="1112569"/>
            <a:ext cx="6867905" cy="4558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2"/>
      <p:bldP build="p" bldLvl="1" animBg="1" rev="0" advAuto="0" spid="37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77" name="Title 1"/>
          <p:cNvSpPr txBox="1"/>
          <p:nvPr>
            <p:ph type="title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378" name="Text Placeholder 2"/>
          <p:cNvSpPr txBox="1"/>
          <p:nvPr>
            <p:ph type="body" sz="quarter" idx="1"/>
          </p:nvPr>
        </p:nvSpPr>
        <p:spPr>
          <a:xfrm>
            <a:off x="6235700" y="4148859"/>
            <a:ext cx="5956300" cy="110056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Based on SAKILA store database</a:t>
            </a:r>
          </a:p>
        </p:txBody>
      </p:sp>
      <p:sp>
        <p:nvSpPr>
          <p:cNvPr id="379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82" name="Title 1"/>
          <p:cNvSpPr txBox="1"/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Case Study Overview</a:t>
            </a:r>
          </a:p>
        </p:txBody>
      </p:sp>
      <p:sp>
        <p:nvSpPr>
          <p:cNvPr id="383" name="Content Placeholder 2"/>
          <p:cNvSpPr txBox="1"/>
          <p:nvPr>
            <p:ph type="body" sz="half" idx="1"/>
          </p:nvPr>
        </p:nvSpPr>
        <p:spPr>
          <a:xfrm>
            <a:off x="431999" y="1037969"/>
            <a:ext cx="11328001" cy="2829182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Business Objective:</a:t>
            </a:r>
          </a:p>
          <a:p>
            <a:pPr lvl="1" marL="542925" indent="-276225">
              <a:spcBef>
                <a:spcPts val="500"/>
              </a:spcBef>
              <a:defRPr sz="2000"/>
            </a:pPr>
            <a:r>
              <a:t>The SAKILA DVD store is taking Business Development initiatives. On this the team wants to increase the renting count/ frequency from customers and judiciously stock the stores with newer film titles to maximize revenue gains frugally.</a:t>
            </a:r>
            <a:endParaRPr sz="1600"/>
          </a:p>
          <a:p>
            <a:pPr lvl="1" marL="542925" indent="-276225">
              <a:spcBef>
                <a:spcPts val="500"/>
              </a:spcBef>
            </a:pPr>
            <a:endParaRPr sz="1600"/>
          </a:p>
          <a:p>
            <a:pPr>
              <a:defRPr b="1" sz="2400"/>
            </a:pPr>
            <a:r>
              <a:t>Data Analytics Objective:</a:t>
            </a:r>
          </a:p>
          <a:p>
            <a:pPr lvl="1" marL="542925" indent="-276225">
              <a:spcBef>
                <a:spcPts val="500"/>
              </a:spcBef>
              <a:defRPr sz="2000"/>
            </a:pPr>
            <a:r>
              <a:t>Understanding and profiling customers based on rental records in the database</a:t>
            </a:r>
            <a:endParaRPr sz="1600"/>
          </a:p>
          <a:p>
            <a:pPr lvl="1" marL="542925" indent="-276225">
              <a:spcBef>
                <a:spcPts val="500"/>
              </a:spcBef>
              <a:defRPr sz="2000"/>
            </a:pPr>
            <a:r>
              <a:t>Identify areas of restocking based on rental revenue from the database</a:t>
            </a:r>
          </a:p>
        </p:txBody>
      </p:sp>
      <p:sp>
        <p:nvSpPr>
          <p:cNvPr id="384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Rectangle 5"/>
          <p:cNvSpPr/>
          <p:nvPr/>
        </p:nvSpPr>
        <p:spPr>
          <a:xfrm>
            <a:off x="431999" y="4041120"/>
            <a:ext cx="11328001" cy="157357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i="1" sz="2800" u="sng">
                <a:latin typeface="+mj-lt"/>
                <a:ea typeface="+mj-ea"/>
                <a:cs typeface="+mj-cs"/>
                <a:sym typeface="Calibri"/>
              </a:defRPr>
            </a:pPr>
            <a:r>
              <a:t>Questions:</a:t>
            </a:r>
          </a:p>
          <a:p>
            <a:pPr lvl="1" marL="914400" indent="-457200">
              <a:buSzPct val="100000"/>
              <a:buAutoNum type="arabicPeriod" startAt="1"/>
              <a:defRPr i="1" sz="2400">
                <a:latin typeface="+mj-lt"/>
                <a:ea typeface="+mj-ea"/>
                <a:cs typeface="+mj-cs"/>
                <a:sym typeface="Calibri"/>
              </a:defRPr>
            </a:pPr>
            <a:r>
              <a:t>What percentage of customers generally hold &gt;1 rentals at a time?</a:t>
            </a:r>
          </a:p>
          <a:p>
            <a:pPr lvl="1" marL="914400" indent="-457200">
              <a:buSzPct val="100000"/>
              <a:buAutoNum type="arabicPeriod" startAt="1"/>
              <a:defRPr i="1" sz="2400">
                <a:latin typeface="+mj-lt"/>
                <a:ea typeface="+mj-ea"/>
                <a:cs typeface="+mj-cs"/>
                <a:sym typeface="Calibri"/>
              </a:defRPr>
            </a:pPr>
            <a:r>
              <a:t>What are the top earning film genres for stocking accordingly?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388" name="Title 1"/>
          <p:cNvSpPr txBox="1"/>
          <p:nvPr>
            <p:ph type="title"/>
          </p:nvPr>
        </p:nvSpPr>
        <p:spPr>
          <a:xfrm>
            <a:off x="431999" y="431999"/>
            <a:ext cx="1155045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Q1. What percentage of customers generally hold &gt;1 rentals at a time?</a:t>
            </a:r>
          </a:p>
        </p:txBody>
      </p:sp>
      <p:sp>
        <p:nvSpPr>
          <p:cNvPr id="389" name="Content Placeholder 2"/>
          <p:cNvSpPr txBox="1"/>
          <p:nvPr>
            <p:ph type="body" sz="half" idx="1"/>
          </p:nvPr>
        </p:nvSpPr>
        <p:spPr>
          <a:xfrm>
            <a:off x="432000" y="1037968"/>
            <a:ext cx="4482902" cy="5153283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82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b="1" sz="1782"/>
            </a:pPr>
            <a:r>
              <a:t>Querying Steps:</a:t>
            </a:r>
          </a:p>
          <a:p>
            <a:pPr lvl="1" marL="594074" indent="-339470" defTabSz="905255">
              <a:spcBef>
                <a:spcPts val="400"/>
              </a:spcBef>
              <a:buAutoNum type="arabicPeriod" startAt="1"/>
              <a:defRPr sz="1584"/>
            </a:pPr>
            <a:r>
              <a:t>Calculate the time duration between successive rentals by each customer using the </a:t>
            </a:r>
            <a:r>
              <a:rPr b="1" u="sng"/>
              <a:t>LAG </a:t>
            </a:r>
            <a:r>
              <a:t>function from the ‘rental’ table</a:t>
            </a:r>
          </a:p>
          <a:p>
            <a:pPr lvl="1" marL="594074" indent="-339470" defTabSz="905255">
              <a:spcBef>
                <a:spcPts val="400"/>
              </a:spcBef>
              <a:buAutoNum type="arabicPeriod" startAt="1"/>
              <a:defRPr sz="1584"/>
            </a:pPr>
            <a:r>
              <a:t>Calculate the time duration of each rental by taking the difference between rental_date and return_date </a:t>
            </a:r>
          </a:p>
          <a:p>
            <a:pPr lvl="1" marL="594074" indent="-339470" defTabSz="905255">
              <a:spcBef>
                <a:spcPts val="400"/>
              </a:spcBef>
              <a:buAutoNum type="arabicPeriod" startAt="1"/>
              <a:defRPr sz="1584"/>
            </a:pPr>
            <a:r>
              <a:t>For each customer calculate the average duration between rentals and average rental period</a:t>
            </a:r>
          </a:p>
          <a:p>
            <a:pPr lvl="1" marL="594074" indent="-339470" defTabSz="905255">
              <a:spcBef>
                <a:spcPts val="400"/>
              </a:spcBef>
              <a:buAutoNum type="arabicPeriod" startAt="1"/>
              <a:defRPr sz="1584"/>
            </a:pPr>
            <a:r>
              <a:t>Based on the average fields identify customers who generally rent a second title before returning the first one (Multi rentals)</a:t>
            </a:r>
          </a:p>
          <a:p>
            <a:pPr lvl="3" marL="0" indent="792098" defTabSz="905255">
              <a:spcBef>
                <a:spcPts val="400"/>
              </a:spcBef>
              <a:buSzTx/>
              <a:buFont typeface="Wingdings"/>
              <a:buNone/>
              <a:defRPr sz="1386"/>
            </a:pPr>
            <a:r>
              <a:t>IF [avg_days_between_rentals &lt; avg_days_rental_period], then classify the customer as ‘Multi rentals’ customer ELSE ‘Non-Multi rentals’</a:t>
            </a:r>
          </a:p>
        </p:txBody>
      </p:sp>
      <p:sp>
        <p:nvSpPr>
          <p:cNvPr id="390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977769"/>
            <a:ext cx="5959276" cy="53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 5"/>
          <p:cNvSpPr/>
          <p:nvPr/>
        </p:nvSpPr>
        <p:spPr>
          <a:xfrm>
            <a:off x="5991225" y="1952625"/>
            <a:ext cx="4733925" cy="2857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93" name="Rectangle 11"/>
          <p:cNvSpPr/>
          <p:nvPr/>
        </p:nvSpPr>
        <p:spPr>
          <a:xfrm>
            <a:off x="5991225" y="3815486"/>
            <a:ext cx="4733925" cy="285751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94" name="Rectangle 12"/>
          <p:cNvSpPr/>
          <p:nvPr/>
        </p:nvSpPr>
        <p:spPr>
          <a:xfrm>
            <a:off x="5991223" y="5678349"/>
            <a:ext cx="5768777" cy="285751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95" name="Elbow Connector 8"/>
          <p:cNvSpPr/>
          <p:nvPr/>
        </p:nvSpPr>
        <p:spPr>
          <a:xfrm flipV="1" rot="10800000">
            <a:off x="4914901" y="2095500"/>
            <a:ext cx="1076325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6" name="Elbow Connector 14"/>
          <p:cNvSpPr/>
          <p:nvPr/>
        </p:nvSpPr>
        <p:spPr>
          <a:xfrm flipV="1" rot="10800000">
            <a:off x="4914901" y="3958361"/>
            <a:ext cx="1076325" cy="142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7" name="Elbow Connector 16"/>
          <p:cNvSpPr/>
          <p:nvPr/>
        </p:nvSpPr>
        <p:spPr>
          <a:xfrm rot="10800000">
            <a:off x="4914901" y="5476876"/>
            <a:ext cx="1076324" cy="33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6"/>
      <p:bldP build="whole" bldLvl="1" animBg="1" rev="0" advAuto="0" spid="392" grpId="3"/>
      <p:bldP build="p" bldLvl="1" animBg="1" rev="0" advAuto="0" spid="389" grpId="1"/>
      <p:bldP build="whole" bldLvl="1" animBg="1" rev="0" advAuto="0" spid="395" grpId="4"/>
      <p:bldP build="whole" bldLvl="1" animBg="1" rev="0" advAuto="0" spid="394" grpId="7"/>
      <p:bldP build="whole" bldLvl="1" animBg="1" rev="0" advAuto="0" spid="397" grpId="8"/>
      <p:bldP build="whole" bldLvl="1" animBg="1" rev="0" advAuto="0" spid="393" grpId="5"/>
      <p:bldP build="whole" bldLvl="1" animBg="1" rev="0" advAuto="0" spid="39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400" name="Title 1"/>
          <p:cNvSpPr txBox="1"/>
          <p:nvPr>
            <p:ph type="title"/>
          </p:nvPr>
        </p:nvSpPr>
        <p:spPr>
          <a:xfrm>
            <a:off x="431999" y="431999"/>
            <a:ext cx="1176000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Q1. What percentage of customers generally hold &gt;1 rentals at a time?</a:t>
            </a:r>
          </a:p>
        </p:txBody>
      </p:sp>
      <p:sp>
        <p:nvSpPr>
          <p:cNvPr id="401" name="Content Placeholder 2"/>
          <p:cNvSpPr txBox="1"/>
          <p:nvPr>
            <p:ph type="body" idx="1"/>
          </p:nvPr>
        </p:nvSpPr>
        <p:spPr>
          <a:xfrm>
            <a:off x="431999" y="1037968"/>
            <a:ext cx="11426626" cy="5153283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82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782"/>
            </a:pPr>
          </a:p>
          <a:p>
            <a:pPr marL="282892" indent="-282892" defTabSz="905255">
              <a:spcBef>
                <a:spcPts val="900"/>
              </a:spcBef>
              <a:defRPr sz="1386"/>
            </a:pPr>
            <a:r>
              <a:t>‘Multi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a second title before renting the first one</a:t>
            </a:r>
          </a:p>
          <a:p>
            <a:pPr marL="282892" indent="-282892" defTabSz="905255">
              <a:spcBef>
                <a:spcPts val="900"/>
              </a:spcBef>
              <a:defRPr sz="1386"/>
            </a:pPr>
            <a:r>
              <a:t>‘Non-Multi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one title at a time and return the same before the next rental</a:t>
            </a:r>
          </a:p>
        </p:txBody>
      </p:sp>
      <p:sp>
        <p:nvSpPr>
          <p:cNvPr id="402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718375"/>
            <a:ext cx="2695539" cy="220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0550" y="2546524"/>
            <a:ext cx="2419451" cy="611763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extBox 12"/>
          <p:cNvSpPr txBox="1"/>
          <p:nvPr/>
        </p:nvSpPr>
        <p:spPr>
          <a:xfrm>
            <a:off x="431999" y="1627919"/>
            <a:ext cx="5365651" cy="210473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There are 599 customers in the SAKILA database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~69% of them in general hold multiple rentals at a time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 greater percentage of customers generally look to hold multiple rentals at a time, at ~69% (412 out of 599)</a:t>
            </a:r>
          </a:p>
        </p:txBody>
      </p:sp>
      <p:sp>
        <p:nvSpPr>
          <p:cNvPr id="406" name="Rectangle 13"/>
          <p:cNvSpPr/>
          <p:nvPr/>
        </p:nvSpPr>
        <p:spPr>
          <a:xfrm>
            <a:off x="431999" y="3907815"/>
            <a:ext cx="5365651" cy="1222088"/>
          </a:xfrm>
          <a:prstGeom prst="rect">
            <a:avLst/>
          </a:prstGeom>
          <a:solidFill>
            <a:srgbClr val="DDF3C5"/>
          </a:solidFill>
          <a:ln w="12700">
            <a:solidFill>
              <a:srgbClr val="1B90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Business suggestion: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The ‘Non-Multi rentals’ customers can be potentially be reached with some offers to rent multiple films to increase rental frequency </a:t>
            </a:r>
          </a:p>
        </p:txBody>
      </p:sp>
      <p:pic>
        <p:nvPicPr>
          <p:cNvPr id="407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4205833"/>
            <a:ext cx="5664001" cy="906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3"/>
      <p:bldP build="whole" bldLvl="1" animBg="1" rev="0" advAuto="0" spid="407" grpId="4"/>
      <p:bldP build="whole" bldLvl="1" animBg="1" rev="0" advAuto="0" spid="406" grpId="6"/>
      <p:bldP build="p" bldLvl="1" animBg="1" rev="0" advAuto="0" spid="401" grpId="1"/>
      <p:bldP build="whole" bldLvl="1" animBg="1" rev="0" advAuto="0" spid="405" grpId="5"/>
      <p:bldP build="whole" bldLvl="1" animBg="1" rev="0" advAuto="0" spid="403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41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223" y="1249224"/>
            <a:ext cx="470535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itle 1"/>
          <p:cNvSpPr txBox="1"/>
          <p:nvPr>
            <p:ph type="title"/>
          </p:nvPr>
        </p:nvSpPr>
        <p:spPr>
          <a:xfrm>
            <a:off x="431999" y="431999"/>
            <a:ext cx="11550451" cy="43200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Q2. What are the top earning film genres for stocking accordingly?</a:t>
            </a:r>
          </a:p>
        </p:txBody>
      </p:sp>
      <p:sp>
        <p:nvSpPr>
          <p:cNvPr id="412" name="Content Placeholder 2"/>
          <p:cNvSpPr txBox="1"/>
          <p:nvPr>
            <p:ph type="body" sz="half" idx="1"/>
          </p:nvPr>
        </p:nvSpPr>
        <p:spPr>
          <a:xfrm>
            <a:off x="432000" y="1037968"/>
            <a:ext cx="3854250" cy="5153283"/>
          </a:xfrm>
          <a:prstGeom prst="rect">
            <a:avLst/>
          </a:prstGeom>
        </p:spPr>
        <p:txBody>
          <a:bodyPr/>
          <a:lstStyle/>
          <a:p>
            <a:pPr/>
            <a:r>
              <a:t>Bucket film genres into 4 levels of rental earnings from the data</a:t>
            </a:r>
          </a:p>
          <a:p>
            <a:pPr/>
          </a:p>
          <a:p>
            <a:pPr>
              <a:defRPr b="1"/>
            </a:pPr>
            <a:r>
              <a:t>Querying Steps:</a:t>
            </a:r>
          </a:p>
          <a:p>
            <a:pPr>
              <a:defRPr b="1"/>
            </a:pPr>
          </a:p>
          <a:p>
            <a:pPr lvl="1" marL="600075" indent="-342900">
              <a:spcBef>
                <a:spcPts val="500"/>
              </a:spcBef>
              <a:buAutoNum type="arabicPeriod" startAt="1"/>
              <a:defRPr sz="1600"/>
            </a:pPr>
            <a:r>
              <a:t>Build a master table by joining tables film, film_category, film, rental, inventory and payment</a:t>
            </a:r>
          </a:p>
          <a:p>
            <a:pPr lvl="1" marL="600075" indent="-342900">
              <a:spcBef>
                <a:spcPts val="500"/>
              </a:spcBef>
              <a:buAutoNum type="arabicPeriod" startAt="1"/>
              <a:defRPr sz="1600"/>
            </a:pPr>
          </a:p>
          <a:p>
            <a:pPr lvl="1" marL="600075" indent="-342900">
              <a:spcBef>
                <a:spcPts val="500"/>
              </a:spcBef>
              <a:buAutoNum type="arabicPeriod" startAt="2"/>
              <a:defRPr sz="1600"/>
            </a:pPr>
            <a:r>
              <a:t>Calculate total earnings and count of films per genre</a:t>
            </a:r>
          </a:p>
          <a:p>
            <a:pPr lvl="1" marL="600075" indent="-342900">
              <a:spcBef>
                <a:spcPts val="500"/>
              </a:spcBef>
              <a:buAutoNum type="arabicPeriod" startAt="2"/>
              <a:defRPr sz="1600"/>
            </a:pPr>
          </a:p>
          <a:p>
            <a:pPr lvl="1" marL="600075" indent="-342900">
              <a:spcBef>
                <a:spcPts val="500"/>
              </a:spcBef>
              <a:buAutoNum type="arabicPeriod" startAt="3"/>
              <a:defRPr sz="1600"/>
            </a:pPr>
            <a:r>
              <a:t> Classify film genre in 4 quartiles based on the earnings using the NTILE() function</a:t>
            </a:r>
          </a:p>
        </p:txBody>
      </p:sp>
      <p:sp>
        <p:nvSpPr>
          <p:cNvPr id="413" name="Slide Number Placeholder 4"/>
          <p:cNvSpPr txBox="1"/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Rectangle 5"/>
          <p:cNvSpPr/>
          <p:nvPr/>
        </p:nvSpPr>
        <p:spPr>
          <a:xfrm>
            <a:off x="5991224" y="2000250"/>
            <a:ext cx="5768777" cy="23812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15" name="Rectangle 12"/>
          <p:cNvSpPr/>
          <p:nvPr/>
        </p:nvSpPr>
        <p:spPr>
          <a:xfrm>
            <a:off x="5991223" y="5188984"/>
            <a:ext cx="5768778" cy="258687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16" name="Elbow Connector 14"/>
          <p:cNvSpPr/>
          <p:nvPr/>
        </p:nvSpPr>
        <p:spPr>
          <a:xfrm flipV="1" rot="10800000">
            <a:off x="4234560" y="3190874"/>
            <a:ext cx="1756666" cy="23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7" name="Elbow Connector 16"/>
          <p:cNvSpPr/>
          <p:nvPr/>
        </p:nvSpPr>
        <p:spPr>
          <a:xfrm rot="10800000">
            <a:off x="4286253" y="4740688"/>
            <a:ext cx="1704972" cy="577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0" dur="500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500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6" dur="500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2" dur="500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6" grpId="4"/>
      <p:bldP build="whole" bldLvl="1" animBg="1" rev="0" advAuto="0" spid="415" grpId="5"/>
      <p:bldP build="whole" bldLvl="1" animBg="1" rev="0" advAuto="0" spid="414" grpId="3"/>
      <p:bldP build="p" bldLvl="1" animBg="1" rev="0" advAuto="0" spid="412" grpId="1"/>
      <p:bldP build="whole" bldLvl="1" animBg="1" rev="0" advAuto="0" spid="410" grpId="2"/>
      <p:bldP build="whole" bldLvl="1" animBg="1" rev="0" advAuto="0" spid="417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